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0" r:id="rId3"/>
    <p:sldId id="262" r:id="rId4"/>
    <p:sldId id="263" r:id="rId5"/>
    <p:sldId id="273" r:id="rId6"/>
    <p:sldId id="274" r:id="rId7"/>
    <p:sldId id="275" r:id="rId8"/>
    <p:sldId id="276" r:id="rId9"/>
    <p:sldId id="277" r:id="rId10"/>
    <p:sldId id="278" r:id="rId11"/>
    <p:sldId id="271" r:id="rId12"/>
    <p:sldId id="279" r:id="rId13"/>
    <p:sldId id="280" r:id="rId14"/>
    <p:sldId id="281" r:id="rId15"/>
    <p:sldId id="269" r:id="rId16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7E7E7"/>
    <a:srgbClr val="03405F"/>
    <a:srgbClr val="0476A1"/>
    <a:srgbClr val="1EA5CB"/>
    <a:srgbClr val="87CFE6"/>
    <a:srgbClr val="BCEBFD"/>
    <a:srgbClr val="474747"/>
    <a:srgbClr val="DDE68A"/>
    <a:srgbClr val="818F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3" autoAdjust="0"/>
    <p:restoredTop sz="64736" autoAdjust="0"/>
  </p:normalViewPr>
  <p:slideViewPr>
    <p:cSldViewPr snapToGrid="0" snapToObjects="1">
      <p:cViewPr varScale="1">
        <p:scale>
          <a:sx n="88" d="100"/>
          <a:sy n="88" d="100"/>
        </p:scale>
        <p:origin x="-27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4DE82-DAF5-604A-AACC-B310BE86219B}" type="datetimeFigureOut">
              <a:rPr lang="fr-FR" smtClean="0"/>
              <a:t>22/05/14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5A93F-891F-924C-90CB-B829FC83BC2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7748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5ECF5-5275-A74E-92B9-27D0E220C887}" type="datetimeFigureOut">
              <a:rPr lang="fr-FR" smtClean="0"/>
              <a:t>22/05/14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3EEF2-9C9E-8B4B-8461-785B6A10BA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23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3EEF2-9C9E-8B4B-8461-785B6A10BAA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428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projets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basés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 Constellation SDI</a:t>
            </a:r>
          </a:p>
          <a:p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DREAM (Airbus </a:t>
            </a:r>
            <a:r>
              <a:rPr lang="en-US" baseline="0" dirty="0" err="1" smtClean="0"/>
              <a:t>Defence</a:t>
            </a:r>
            <a:r>
              <a:rPr lang="en-US" baseline="0" dirty="0" smtClean="0"/>
              <a:t> &amp; Space) : </a:t>
            </a:r>
            <a:r>
              <a:rPr lang="en-US" baseline="0" dirty="0" err="1" smtClean="0"/>
              <a:t>Plateforme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d’orthorectification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données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satelitaires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basée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 les standards OGC WPS, WMS</a:t>
            </a:r>
          </a:p>
          <a:p>
            <a:pPr marL="228600" indent="-228600">
              <a:buAutoNum type="arabicParenR"/>
            </a:pPr>
            <a:r>
              <a:rPr lang="en-US" baseline="0" dirty="0" err="1" smtClean="0"/>
              <a:t>OceanDS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Jaxa</a:t>
            </a:r>
            <a:r>
              <a:rPr lang="en-US" baseline="0" dirty="0" smtClean="0"/>
              <a:t> / RESTEC) : </a:t>
            </a:r>
            <a:r>
              <a:rPr lang="en-US" baseline="0" dirty="0" err="1" smtClean="0"/>
              <a:t>Mise</a:t>
            </a:r>
            <a:r>
              <a:rPr lang="en-US" baseline="0" dirty="0" smtClean="0"/>
              <a:t> en place </a:t>
            </a:r>
            <a:r>
              <a:rPr lang="en-US" baseline="0" dirty="0" err="1" smtClean="0"/>
              <a:t>d’une</a:t>
            </a:r>
            <a:r>
              <a:rPr lang="en-US" baseline="0" dirty="0" smtClean="0"/>
              <a:t> infrastructure de </a:t>
            </a:r>
            <a:r>
              <a:rPr lang="en-US" baseline="0" dirty="0" err="1" smtClean="0"/>
              <a:t>donnée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spatiale</a:t>
            </a:r>
            <a:r>
              <a:rPr lang="en-US" baseline="0" dirty="0" smtClean="0"/>
              <a:t> pour </a:t>
            </a:r>
            <a:r>
              <a:rPr lang="en-US" baseline="0" dirty="0" err="1" smtClean="0"/>
              <a:t>l’analyse</a:t>
            </a:r>
            <a:r>
              <a:rPr lang="en-US" baseline="0" dirty="0" smtClean="0"/>
              <a:t>, la transformation et la diffusion de </a:t>
            </a:r>
            <a:r>
              <a:rPr lang="en-US" baseline="0" dirty="0" err="1" smtClean="0"/>
              <a:t>données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vecteur</a:t>
            </a:r>
            <a:r>
              <a:rPr lang="en-US" baseline="0" dirty="0" smtClean="0"/>
              <a:t> et raster </a:t>
            </a:r>
            <a:r>
              <a:rPr lang="en-US" baseline="0" dirty="0" err="1" smtClean="0"/>
              <a:t>afin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d’évaluer</a:t>
            </a:r>
            <a:r>
              <a:rPr lang="en-US" baseline="0" dirty="0" smtClean="0"/>
              <a:t> les zones </a:t>
            </a:r>
            <a:r>
              <a:rPr lang="en-US" baseline="0" dirty="0" err="1" smtClean="0"/>
              <a:t>idéales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pêche</a:t>
            </a:r>
            <a:r>
              <a:rPr lang="en-US" baseline="0" dirty="0" smtClean="0"/>
              <a:t>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RESTEC data platform : </a:t>
            </a:r>
            <a:r>
              <a:rPr lang="en-US" baseline="0" dirty="0" err="1" smtClean="0"/>
              <a:t>Mise</a:t>
            </a:r>
            <a:r>
              <a:rPr lang="en-US" baseline="0" dirty="0" smtClean="0"/>
              <a:t> en place de la </a:t>
            </a:r>
            <a:r>
              <a:rPr lang="en-US" baseline="0" dirty="0" err="1" smtClean="0"/>
              <a:t>plateforme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visualisation</a:t>
            </a:r>
            <a:r>
              <a:rPr lang="en-US" baseline="0" dirty="0" smtClean="0"/>
              <a:t> et de </a:t>
            </a:r>
            <a:r>
              <a:rPr lang="en-US" baseline="0" dirty="0" err="1" smtClean="0"/>
              <a:t>vente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données</a:t>
            </a:r>
            <a:r>
              <a:rPr lang="en-US" baseline="0" dirty="0" smtClean="0"/>
              <a:t> 2D et 3D (challenge, 300 </a:t>
            </a:r>
            <a:r>
              <a:rPr lang="en-US" baseline="0" dirty="0" err="1" smtClean="0"/>
              <a:t>Tera</a:t>
            </a:r>
            <a:r>
              <a:rPr lang="en-US" baseline="0" dirty="0" smtClean="0"/>
              <a:t>)</a:t>
            </a:r>
          </a:p>
          <a:p>
            <a:pPr marL="228600" indent="-228600">
              <a:buAutoNum type="arabicParenR"/>
            </a:pPr>
            <a:r>
              <a:rPr lang="en-US" baseline="0" dirty="0" err="1" smtClean="0"/>
              <a:t>Agence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Spatiale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Gabonaire</a:t>
            </a:r>
            <a:r>
              <a:rPr lang="en-US" baseline="0" dirty="0" smtClean="0"/>
              <a:t> : lien </a:t>
            </a:r>
            <a:r>
              <a:rPr lang="en-US" baseline="0" dirty="0" err="1" smtClean="0"/>
              <a:t>étroit</a:t>
            </a:r>
            <a:r>
              <a:rPr lang="en-US" baseline="0" dirty="0" smtClean="0"/>
              <a:t> avec Constellation Portal pour la </a:t>
            </a:r>
            <a:r>
              <a:rPr lang="en-US" baseline="0" dirty="0" err="1" smtClean="0"/>
              <a:t>mise</a:t>
            </a:r>
            <a:r>
              <a:rPr lang="en-US" baseline="0" dirty="0" smtClean="0"/>
              <a:t> en place d’un </a:t>
            </a:r>
            <a:r>
              <a:rPr lang="en-US" baseline="0" dirty="0" err="1" smtClean="0"/>
              <a:t>portail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institutionnel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geographique</a:t>
            </a:r>
            <a:endParaRPr lang="en-US" baseline="0" dirty="0" smtClean="0"/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3EEF2-9C9E-8B4B-8461-785B6A10BAA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4875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Actuellement</a:t>
            </a:r>
            <a:r>
              <a:rPr lang="en-US" dirty="0" smtClean="0"/>
              <a:t> </a:t>
            </a:r>
            <a:r>
              <a:rPr lang="en-US" dirty="0" err="1" smtClean="0"/>
              <a:t>Netbeans</a:t>
            </a:r>
            <a:r>
              <a:rPr lang="en-US" dirty="0" smtClean="0"/>
              <a:t> Platform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démarrage</a:t>
            </a:r>
            <a:r>
              <a:rPr lang="en-US" dirty="0" smtClean="0"/>
              <a:t> d’un </a:t>
            </a:r>
            <a:r>
              <a:rPr lang="en-US" dirty="0" err="1" smtClean="0"/>
              <a:t>projet</a:t>
            </a:r>
            <a:r>
              <a:rPr lang="en-US" dirty="0" smtClean="0"/>
              <a:t> la </a:t>
            </a:r>
            <a:r>
              <a:rPr lang="en-US" dirty="0" err="1" smtClean="0"/>
              <a:t>semaine</a:t>
            </a:r>
            <a:r>
              <a:rPr lang="en-US" dirty="0" smtClean="0"/>
              <a:t> </a:t>
            </a:r>
            <a:r>
              <a:rPr lang="en-US" dirty="0" err="1" smtClean="0"/>
              <a:t>prochaine</a:t>
            </a:r>
            <a:r>
              <a:rPr lang="en-US" dirty="0" smtClean="0"/>
              <a:t> </a:t>
            </a:r>
            <a:r>
              <a:rPr lang="en-US" dirty="0" err="1" smtClean="0"/>
              <a:t>basé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JavaFX</a:t>
            </a:r>
            <a:r>
              <a:rPr lang="en-US" dirty="0" smtClean="0"/>
              <a:t> 2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2 </a:t>
            </a:r>
            <a:r>
              <a:rPr lang="en-US" dirty="0" err="1" smtClean="0"/>
              <a:t>grands</a:t>
            </a:r>
            <a:r>
              <a:rPr lang="en-US" dirty="0" smtClean="0"/>
              <a:t> </a:t>
            </a:r>
            <a:r>
              <a:rPr lang="en-US" dirty="0" err="1" smtClean="0"/>
              <a:t>projets</a:t>
            </a:r>
            <a:r>
              <a:rPr lang="en-US" dirty="0" smtClean="0"/>
              <a:t> pour des </a:t>
            </a:r>
            <a:r>
              <a:rPr lang="en-US" dirty="0" err="1" smtClean="0"/>
              <a:t>industriels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PEA-REP ; </a:t>
            </a:r>
            <a:r>
              <a:rPr lang="en-US" baseline="0" dirty="0" err="1" smtClean="0"/>
              <a:t>gestionnaire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chaine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traitements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à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programmation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d’acquisitions</a:t>
            </a:r>
            <a:r>
              <a:rPr lang="en-US" baseline="0" dirty="0" smtClean="0"/>
              <a:t> et de publication de </a:t>
            </a:r>
            <a:r>
              <a:rPr lang="en-US" baseline="0" dirty="0" err="1" smtClean="0"/>
              <a:t>données</a:t>
            </a:r>
            <a:r>
              <a:rPr lang="en-US" baseline="0" dirty="0" smtClean="0"/>
              <a:t> par </a:t>
            </a:r>
            <a:r>
              <a:rPr lang="en-US" baseline="0" dirty="0" err="1" smtClean="0"/>
              <a:t>l’intermédiaire</a:t>
            </a:r>
            <a:r>
              <a:rPr lang="en-US" baseline="0" dirty="0" smtClean="0"/>
              <a:t> de services </a:t>
            </a:r>
            <a:r>
              <a:rPr lang="en-US" baseline="0" dirty="0" err="1" smtClean="0"/>
              <a:t>standardisés</a:t>
            </a:r>
            <a:r>
              <a:rPr lang="en-US" baseline="0" dirty="0" smtClean="0"/>
              <a:t> WMS, WCS, WFS etc.</a:t>
            </a:r>
            <a:br>
              <a:rPr lang="en-US" baseline="0" dirty="0" smtClean="0"/>
            </a:br>
            <a:r>
              <a:rPr lang="en-US" baseline="0" dirty="0" err="1" smtClean="0"/>
              <a:t>Ce</a:t>
            </a:r>
            <a:r>
              <a:rPr lang="en-US" baseline="0" dirty="0" smtClean="0"/>
              <a:t> qui nous a permit </a:t>
            </a:r>
            <a:r>
              <a:rPr lang="en-US" baseline="0" dirty="0" err="1" smtClean="0"/>
              <a:t>d’intégrer</a:t>
            </a:r>
            <a:r>
              <a:rPr lang="en-US" baseline="0" dirty="0" smtClean="0"/>
              <a:t> un ETL pour exploiter les services WPS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Constellation </a:t>
            </a:r>
            <a:r>
              <a:rPr lang="en-US" baseline="0" dirty="0" err="1" smtClean="0"/>
              <a:t>Dessktop</a:t>
            </a: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     </a:t>
            </a:r>
            <a:r>
              <a:rPr lang="en-US" baseline="0" dirty="0" err="1" smtClean="0"/>
              <a:t>Confidentiel</a:t>
            </a:r>
            <a:endParaRPr lang="en-US" baseline="0" dirty="0" smtClean="0"/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SHOM-DEMONS : </a:t>
            </a:r>
            <a:r>
              <a:rPr lang="en-US" baseline="0" dirty="0" err="1" smtClean="0"/>
              <a:t>L’objectif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réaliser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démonstrateur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permettant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visualiser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différentes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informations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géo-référencées</a:t>
            </a:r>
            <a:r>
              <a:rPr lang="en-US" baseline="0" dirty="0" smtClean="0"/>
              <a:t> issues des </a:t>
            </a:r>
            <a:r>
              <a:rPr lang="en-US" baseline="0" dirty="0" err="1" smtClean="0"/>
              <a:t>différentes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tâches</a:t>
            </a:r>
            <a:r>
              <a:rPr lang="en-US" baseline="0" dirty="0" smtClean="0"/>
              <a:t> du PEA ENVGEO. Il </a:t>
            </a:r>
            <a:r>
              <a:rPr lang="en-US" baseline="0" dirty="0" err="1" smtClean="0"/>
              <a:t>s’agit</a:t>
            </a:r>
            <a:r>
              <a:rPr lang="en-US" baseline="0" dirty="0" smtClean="0"/>
              <a:t> d’un </a:t>
            </a:r>
            <a:r>
              <a:rPr lang="en-US" baseline="0" dirty="0" err="1" smtClean="0"/>
              <a:t>outil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d’information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géographique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complet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permettant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d’une</a:t>
            </a:r>
            <a:r>
              <a:rPr lang="en-US" baseline="0" dirty="0" smtClean="0"/>
              <a:t> part, </a:t>
            </a:r>
            <a:r>
              <a:rPr lang="en-US" baseline="0" dirty="0" err="1" smtClean="0"/>
              <a:t>l’import</a:t>
            </a:r>
            <a:r>
              <a:rPr lang="en-US" baseline="0" dirty="0" smtClean="0"/>
              <a:t> et la </a:t>
            </a:r>
            <a:r>
              <a:rPr lang="en-US" baseline="0" dirty="0" err="1" smtClean="0"/>
              <a:t>prise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compte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variété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données</a:t>
            </a:r>
            <a:r>
              <a:rPr lang="en-US" baseline="0" dirty="0" smtClean="0"/>
              <a:t> et de formats, et </a:t>
            </a:r>
            <a:r>
              <a:rPr lang="en-US" baseline="0" dirty="0" err="1" smtClean="0"/>
              <a:t>d’autre</a:t>
            </a:r>
            <a:r>
              <a:rPr lang="en-US" baseline="0" dirty="0" smtClean="0"/>
              <a:t> part, la </a:t>
            </a:r>
            <a:r>
              <a:rPr lang="en-US" baseline="0" dirty="0" err="1" smtClean="0"/>
              <a:t>visualisation</a:t>
            </a:r>
            <a:r>
              <a:rPr lang="en-US" baseline="0" dirty="0" smtClean="0"/>
              <a:t> multi </a:t>
            </a:r>
            <a:r>
              <a:rPr lang="en-US" baseline="0" dirty="0" err="1" smtClean="0"/>
              <a:t>résolution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modèles</a:t>
            </a:r>
            <a:r>
              <a:rPr lang="en-US" baseline="0" dirty="0" smtClean="0"/>
              <a:t> et multi-dimension (1D, 2D, 3D).</a:t>
            </a:r>
          </a:p>
          <a:p>
            <a:pPr marL="228600" indent="-228600">
              <a:buAutoNum type="arabicParenR"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Vidéo</a:t>
            </a:r>
            <a:r>
              <a:rPr lang="en-US" dirty="0" smtClean="0"/>
              <a:t> 2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partir</a:t>
            </a:r>
            <a:r>
              <a:rPr lang="en-US" dirty="0" smtClean="0"/>
              <a:t> de 1:00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3EEF2-9C9E-8B4B-8461-785B6A10BAA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4875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3EEF2-9C9E-8B4B-8461-785B6A10BAA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438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600" dirty="0" smtClean="0"/>
              <a:t>Constellation-SDI </a:t>
            </a:r>
            <a:r>
              <a:rPr lang="en-US" sz="1600" dirty="0" err="1" smtClean="0"/>
              <a:t>permet</a:t>
            </a:r>
            <a:r>
              <a:rPr lang="en-US" sz="1600" dirty="0" smtClean="0"/>
              <a:t> de </a:t>
            </a:r>
            <a:r>
              <a:rPr lang="en-US" sz="1600" dirty="0" err="1" smtClean="0"/>
              <a:t>créer</a:t>
            </a:r>
            <a:r>
              <a:rPr lang="en-US" sz="1600" dirty="0" smtClean="0"/>
              <a:t> </a:t>
            </a:r>
            <a:r>
              <a:rPr lang="en-US" sz="1600" dirty="0" err="1" smtClean="0"/>
              <a:t>simplement</a:t>
            </a:r>
            <a:r>
              <a:rPr lang="en-US" sz="1600" dirty="0" smtClean="0"/>
              <a:t> </a:t>
            </a:r>
            <a:r>
              <a:rPr lang="en-US" sz="1600" dirty="0" err="1" smtClean="0"/>
              <a:t>une</a:t>
            </a:r>
            <a:r>
              <a:rPr lang="en-US" sz="1600" dirty="0" smtClean="0"/>
              <a:t> Infrastructure de </a:t>
            </a:r>
            <a:r>
              <a:rPr lang="en-US" sz="1600" dirty="0" err="1" smtClean="0"/>
              <a:t>Données</a:t>
            </a:r>
            <a:r>
              <a:rPr lang="en-US" sz="1600" dirty="0" smtClean="0"/>
              <a:t> </a:t>
            </a:r>
            <a:r>
              <a:rPr lang="en-US" sz="1600" dirty="0" err="1" smtClean="0"/>
              <a:t>Spatiales</a:t>
            </a:r>
            <a:r>
              <a:rPr lang="en-US" sz="1600" dirty="0" smtClean="0"/>
              <a:t> </a:t>
            </a:r>
            <a:r>
              <a:rPr lang="en-US" sz="1600" dirty="0" err="1" smtClean="0"/>
              <a:t>complète</a:t>
            </a:r>
            <a:r>
              <a:rPr lang="en-US" sz="1600" dirty="0" smtClean="0"/>
              <a:t> </a:t>
            </a:r>
            <a:r>
              <a:rPr lang="en-US" sz="1600" dirty="0" err="1" smtClean="0"/>
              <a:t>allant</a:t>
            </a:r>
            <a:r>
              <a:rPr lang="en-US" sz="1600" dirty="0" smtClean="0"/>
              <a:t> du </a:t>
            </a:r>
            <a:r>
              <a:rPr lang="en-US" sz="1600" dirty="0" err="1" smtClean="0"/>
              <a:t>catalogage</a:t>
            </a:r>
            <a:r>
              <a:rPr lang="en-US" sz="1600" dirty="0" smtClean="0"/>
              <a:t> de </a:t>
            </a:r>
            <a:r>
              <a:rPr lang="en-US" sz="1600" dirty="0" err="1" smtClean="0"/>
              <a:t>ressources</a:t>
            </a:r>
            <a:r>
              <a:rPr lang="en-US" sz="1600" dirty="0" smtClean="0"/>
              <a:t> </a:t>
            </a:r>
            <a:r>
              <a:rPr lang="en-US" sz="1600" dirty="0" err="1" smtClean="0"/>
              <a:t>géographiques</a:t>
            </a:r>
            <a:r>
              <a:rPr lang="en-US" sz="1600" dirty="0" smtClean="0"/>
              <a:t> (</a:t>
            </a:r>
            <a:r>
              <a:rPr lang="en-US" sz="1600" dirty="0" err="1" smtClean="0"/>
              <a:t>vecteurs</a:t>
            </a:r>
            <a:r>
              <a:rPr lang="en-US" sz="1600" dirty="0" smtClean="0"/>
              <a:t>, </a:t>
            </a:r>
            <a:r>
              <a:rPr lang="en-US" sz="1600" dirty="0" err="1" smtClean="0"/>
              <a:t>rasters</a:t>
            </a:r>
            <a:r>
              <a:rPr lang="en-US" sz="1600" dirty="0" smtClean="0"/>
              <a:t>, observations et </a:t>
            </a:r>
            <a:r>
              <a:rPr lang="en-US" sz="1600" dirty="0" err="1" smtClean="0"/>
              <a:t>capteurs</a:t>
            </a:r>
            <a:r>
              <a:rPr lang="en-US" sz="1600" dirty="0" smtClean="0"/>
              <a:t>,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processus</a:t>
            </a:r>
            <a:r>
              <a:rPr lang="en-US" sz="1600" baseline="0" dirty="0" smtClean="0"/>
              <a:t>, </a:t>
            </a:r>
            <a:r>
              <a:rPr lang="en-US" sz="1600" baseline="0" dirty="0" err="1" smtClean="0"/>
              <a:t>règles</a:t>
            </a:r>
            <a:r>
              <a:rPr lang="en-US" sz="1600" baseline="0" dirty="0" smtClean="0"/>
              <a:t> de </a:t>
            </a:r>
            <a:r>
              <a:rPr lang="en-US" sz="1600" baseline="0" dirty="0" err="1" smtClean="0"/>
              <a:t>rendu</a:t>
            </a:r>
            <a:r>
              <a:rPr lang="en-US" sz="1600" baseline="0" dirty="0" smtClean="0"/>
              <a:t>) </a:t>
            </a:r>
            <a:r>
              <a:rPr lang="en-US" sz="1600" baseline="0" dirty="0" err="1" smtClean="0"/>
              <a:t>jusqu’à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leur</a:t>
            </a:r>
            <a:r>
              <a:rPr lang="en-US" sz="1600" baseline="0" dirty="0" smtClean="0"/>
              <a:t> diffusion</a:t>
            </a:r>
            <a:endParaRPr lang="en-US" sz="1600" dirty="0" smtClean="0"/>
          </a:p>
          <a:p>
            <a: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600" dirty="0" smtClean="0"/>
              <a:t>Constellation desktop </a:t>
            </a:r>
            <a:r>
              <a:rPr lang="en-US" sz="1600" dirty="0" err="1" smtClean="0"/>
              <a:t>permet</a:t>
            </a:r>
            <a:r>
              <a:rPr lang="en-US" sz="1600" dirty="0" smtClean="0"/>
              <a:t> le </a:t>
            </a:r>
            <a:r>
              <a:rPr lang="en-US" sz="1600" dirty="0" err="1" smtClean="0"/>
              <a:t>développement</a:t>
            </a:r>
            <a:r>
              <a:rPr lang="en-US" sz="1600" dirty="0" smtClean="0"/>
              <a:t> </a:t>
            </a:r>
            <a:r>
              <a:rPr lang="en-US" sz="1600" dirty="0" err="1" smtClean="0"/>
              <a:t>d’application</a:t>
            </a:r>
            <a:r>
              <a:rPr lang="en-US" sz="1600" dirty="0" smtClean="0"/>
              <a:t> desktop</a:t>
            </a:r>
            <a:r>
              <a:rPr lang="en-US" sz="1600" baseline="0" dirty="0" smtClean="0"/>
              <a:t> (clients </a:t>
            </a:r>
            <a:r>
              <a:rPr lang="en-US" sz="1600" baseline="0" dirty="0" err="1" smtClean="0"/>
              <a:t>lourds</a:t>
            </a:r>
            <a:r>
              <a:rPr lang="en-US" sz="1600" baseline="0" dirty="0" smtClean="0"/>
              <a:t>). </a:t>
            </a:r>
            <a:r>
              <a:rPr lang="en-US" sz="1600" baseline="0" dirty="0" err="1" smtClean="0"/>
              <a:t>Actuellement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basé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sur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netbeans</a:t>
            </a:r>
            <a:r>
              <a:rPr lang="en-US" sz="1600" baseline="0" dirty="0" smtClean="0"/>
              <a:t> platform</a:t>
            </a:r>
            <a:r>
              <a:rPr lang="en-US" sz="1600" baseline="0" dirty="0" smtClean="0">
                <a:solidFill>
                  <a:srgbClr val="FF0000"/>
                </a:solidFill>
              </a:rPr>
              <a:t>, </a:t>
            </a:r>
            <a:r>
              <a:rPr lang="en-US" sz="1600" baseline="0" dirty="0" err="1" smtClean="0">
                <a:solidFill>
                  <a:srgbClr val="FF0000"/>
                </a:solidFill>
              </a:rPr>
              <a:t>est</a:t>
            </a:r>
            <a:r>
              <a:rPr lang="en-US" sz="1600" baseline="0" dirty="0" smtClean="0">
                <a:solidFill>
                  <a:srgbClr val="FF0000"/>
                </a:solidFill>
              </a:rPr>
              <a:t> en </a:t>
            </a:r>
            <a:r>
              <a:rPr lang="en-US" sz="1600" baseline="0" dirty="0" err="1" smtClean="0">
                <a:solidFill>
                  <a:srgbClr val="FF0000"/>
                </a:solidFill>
              </a:rPr>
              <a:t>cours</a:t>
            </a:r>
            <a:r>
              <a:rPr lang="en-US" sz="1600" baseline="0" dirty="0" smtClean="0">
                <a:solidFill>
                  <a:srgbClr val="FF0000"/>
                </a:solidFill>
              </a:rPr>
              <a:t> de migration </a:t>
            </a:r>
            <a:r>
              <a:rPr lang="en-US" sz="1600" baseline="0" dirty="0" err="1" smtClean="0">
                <a:solidFill>
                  <a:srgbClr val="FF0000"/>
                </a:solidFill>
              </a:rPr>
              <a:t>sur</a:t>
            </a:r>
            <a:r>
              <a:rPr lang="en-US" sz="1600" baseline="0" dirty="0" smtClean="0">
                <a:solidFill>
                  <a:srgbClr val="FF0000"/>
                </a:solidFill>
              </a:rPr>
              <a:t> </a:t>
            </a:r>
            <a:r>
              <a:rPr lang="en-US" sz="1600" baseline="0" dirty="0" err="1" smtClean="0">
                <a:solidFill>
                  <a:srgbClr val="FF0000"/>
                </a:solidFill>
              </a:rPr>
              <a:t>JavaFX</a:t>
            </a:r>
            <a:endParaRPr lang="en-US" sz="1600" dirty="0" smtClean="0">
              <a:solidFill>
                <a:srgbClr val="FF0000"/>
              </a:solidFill>
            </a:endParaRPr>
          </a:p>
          <a:p>
            <a: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600" dirty="0" smtClean="0"/>
              <a:t>Constellation-Portal </a:t>
            </a:r>
            <a:r>
              <a:rPr lang="en-US" sz="1600" dirty="0" err="1" smtClean="0"/>
              <a:t>est</a:t>
            </a:r>
            <a:r>
              <a:rPr lang="en-US" sz="1600" dirty="0" smtClean="0"/>
              <a:t> </a:t>
            </a:r>
            <a:r>
              <a:rPr lang="en-US" sz="1600" dirty="0" err="1" smtClean="0"/>
              <a:t>une</a:t>
            </a:r>
            <a:r>
              <a:rPr lang="en-US" sz="1600" dirty="0" smtClean="0"/>
              <a:t> suite de </a:t>
            </a:r>
            <a:r>
              <a:rPr lang="en-US" sz="1600" dirty="0" err="1" smtClean="0"/>
              <a:t>composants</a:t>
            </a:r>
            <a:r>
              <a:rPr lang="en-US" sz="1600" dirty="0" smtClean="0"/>
              <a:t> </a:t>
            </a:r>
            <a:r>
              <a:rPr lang="en-US" sz="1600" dirty="0" err="1" smtClean="0"/>
              <a:t>applicatifs</a:t>
            </a:r>
            <a:r>
              <a:rPr lang="en-US" sz="1600" dirty="0" smtClean="0"/>
              <a:t> </a:t>
            </a:r>
            <a:r>
              <a:rPr lang="en-US" sz="1600" dirty="0" err="1" smtClean="0"/>
              <a:t>dédiés</a:t>
            </a:r>
            <a:r>
              <a:rPr lang="en-US" sz="1600" dirty="0" smtClean="0"/>
              <a:t> </a:t>
            </a:r>
            <a:r>
              <a:rPr lang="en-US" sz="1600" dirty="0" err="1" smtClean="0"/>
              <a:t>à</a:t>
            </a:r>
            <a:r>
              <a:rPr lang="en-US" sz="1600" dirty="0" smtClean="0"/>
              <a:t> la </a:t>
            </a:r>
            <a:r>
              <a:rPr lang="en-US" sz="1600" dirty="0" err="1" smtClean="0"/>
              <a:t>création</a:t>
            </a:r>
            <a:r>
              <a:rPr lang="en-US" sz="1600" dirty="0" smtClean="0"/>
              <a:t> de </a:t>
            </a:r>
            <a:r>
              <a:rPr lang="en-US" sz="1600" dirty="0" err="1" smtClean="0"/>
              <a:t>portails</a:t>
            </a:r>
            <a:r>
              <a:rPr lang="en-US" sz="1600" dirty="0" smtClean="0"/>
              <a:t> </a:t>
            </a:r>
            <a:r>
              <a:rPr lang="en-US" sz="1600" dirty="0" err="1" smtClean="0"/>
              <a:t>intégrant</a:t>
            </a:r>
            <a:r>
              <a:rPr lang="en-US" sz="1600" dirty="0" smtClean="0"/>
              <a:t> </a:t>
            </a:r>
            <a:r>
              <a:rPr lang="en-US" sz="1600" dirty="0" err="1" smtClean="0"/>
              <a:t>une</a:t>
            </a:r>
            <a:r>
              <a:rPr lang="en-US" sz="1600" dirty="0" smtClean="0"/>
              <a:t> dimension </a:t>
            </a:r>
            <a:r>
              <a:rPr lang="en-US" sz="1600" dirty="0" err="1" smtClean="0"/>
              <a:t>spatiale</a:t>
            </a:r>
            <a:r>
              <a:rPr lang="en-US" sz="1600" dirty="0" smtClean="0"/>
              <a:t>, </a:t>
            </a:r>
            <a:r>
              <a:rPr lang="en-US" sz="1600" dirty="0" err="1" smtClean="0"/>
              <a:t>l’objectif</a:t>
            </a:r>
            <a:r>
              <a:rPr lang="en-US" sz="1600" dirty="0" smtClean="0"/>
              <a:t> </a:t>
            </a:r>
            <a:r>
              <a:rPr lang="en-US" sz="1600" dirty="0" err="1" smtClean="0"/>
              <a:t>étant</a:t>
            </a:r>
            <a:r>
              <a:rPr lang="en-US" sz="1600" dirty="0" smtClean="0"/>
              <a:t> de </a:t>
            </a:r>
            <a:r>
              <a:rPr lang="en-US" sz="1600" dirty="0" err="1" smtClean="0"/>
              <a:t>fournir</a:t>
            </a:r>
            <a:r>
              <a:rPr lang="en-US" sz="1600" dirty="0" smtClean="0"/>
              <a:t> </a:t>
            </a:r>
            <a:r>
              <a:rPr lang="en-US" sz="1600" dirty="0" err="1" smtClean="0"/>
              <a:t>une</a:t>
            </a:r>
            <a:r>
              <a:rPr lang="en-US" sz="1600" dirty="0" smtClean="0"/>
              <a:t> solution de </a:t>
            </a:r>
            <a:r>
              <a:rPr lang="en-US" sz="1600" dirty="0" err="1" smtClean="0"/>
              <a:t>portail</a:t>
            </a:r>
            <a:r>
              <a:rPr lang="en-US" sz="1600" dirty="0" smtClean="0"/>
              <a:t> </a:t>
            </a:r>
            <a:r>
              <a:rPr lang="en-US" sz="1600" dirty="0" err="1" smtClean="0"/>
              <a:t>géographique</a:t>
            </a:r>
            <a:r>
              <a:rPr lang="en-US" sz="1600" dirty="0" smtClean="0"/>
              <a:t> </a:t>
            </a:r>
            <a:r>
              <a:rPr lang="en-US" sz="1600" dirty="0" err="1" smtClean="0"/>
              <a:t>homogène</a:t>
            </a:r>
            <a:r>
              <a:rPr lang="en-US" sz="1600" dirty="0" smtClean="0"/>
              <a:t>, </a:t>
            </a:r>
            <a:r>
              <a:rPr lang="en-US" sz="1600" dirty="0" err="1" smtClean="0"/>
              <a:t>maitrisée</a:t>
            </a:r>
            <a:r>
              <a:rPr lang="en-US" sz="1600" dirty="0" smtClean="0"/>
              <a:t> et de </a:t>
            </a:r>
            <a:r>
              <a:rPr lang="en-US" sz="1600" dirty="0" err="1" smtClean="0"/>
              <a:t>qualité</a:t>
            </a:r>
            <a:r>
              <a:rPr lang="en-US" sz="1600" dirty="0" smtClean="0"/>
              <a:t> </a:t>
            </a:r>
            <a:r>
              <a:rPr lang="en-US" sz="1600" dirty="0" err="1" smtClean="0"/>
              <a:t>industrielle</a:t>
            </a:r>
            <a:r>
              <a:rPr lang="en-US" sz="1600" dirty="0" smtClean="0"/>
              <a:t>. </a:t>
            </a:r>
            <a:r>
              <a:rPr lang="en-US" sz="1600" dirty="0" err="1" smtClean="0"/>
              <a:t>Ce</a:t>
            </a:r>
            <a:r>
              <a:rPr lang="en-US" sz="1600" dirty="0" smtClean="0"/>
              <a:t> </a:t>
            </a:r>
            <a:r>
              <a:rPr lang="en-US" sz="1600" dirty="0" err="1" smtClean="0"/>
              <a:t>produit</a:t>
            </a:r>
            <a:r>
              <a:rPr lang="en-US" sz="1600" dirty="0" smtClean="0"/>
              <a:t> </a:t>
            </a:r>
            <a:r>
              <a:rPr lang="en-US" sz="1600" dirty="0" err="1" smtClean="0"/>
              <a:t>est</a:t>
            </a:r>
            <a:r>
              <a:rPr lang="en-US" sz="1600" dirty="0" smtClean="0"/>
              <a:t> </a:t>
            </a:r>
            <a:r>
              <a:rPr lang="en-US" sz="1600" dirty="0" err="1" smtClean="0"/>
              <a:t>notamment</a:t>
            </a:r>
            <a:r>
              <a:rPr lang="en-US" sz="1600" dirty="0" smtClean="0"/>
              <a:t> </a:t>
            </a:r>
            <a:r>
              <a:rPr lang="en-US" sz="1600" dirty="0" err="1" smtClean="0"/>
              <a:t>exploité</a:t>
            </a:r>
            <a:r>
              <a:rPr lang="en-US" sz="1600" dirty="0" smtClean="0"/>
              <a:t> </a:t>
            </a:r>
            <a:r>
              <a:rPr lang="en-US" sz="1600" dirty="0" err="1" smtClean="0"/>
              <a:t>sur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plusieurs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portails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d’Observation</a:t>
            </a:r>
            <a:r>
              <a:rPr lang="en-US" sz="1600" baseline="0" dirty="0" smtClean="0"/>
              <a:t> de la </a:t>
            </a:r>
            <a:r>
              <a:rPr lang="en-US" sz="1600" baseline="0" dirty="0" err="1" smtClean="0"/>
              <a:t>terre</a:t>
            </a:r>
            <a:r>
              <a:rPr lang="en-US" sz="1600" baseline="0" dirty="0" smtClean="0"/>
              <a:t> (</a:t>
            </a:r>
            <a:r>
              <a:rPr lang="en-US" sz="1600" baseline="0" dirty="0" err="1" smtClean="0"/>
              <a:t>données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satellitaires</a:t>
            </a:r>
            <a:r>
              <a:rPr lang="en-US" sz="1600" baseline="0" dirty="0" smtClean="0"/>
              <a:t>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3EEF2-9C9E-8B4B-8461-785B6A10BAA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144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Expliquer</a:t>
            </a:r>
            <a:r>
              <a:rPr lang="en-US" dirty="0" smtClean="0"/>
              <a:t> la structure, et </a:t>
            </a:r>
            <a:r>
              <a:rPr lang="en-US" dirty="0" err="1" smtClean="0"/>
              <a:t>terminer</a:t>
            </a:r>
            <a:r>
              <a:rPr lang="en-US" dirty="0" smtClean="0"/>
              <a:t> par </a:t>
            </a:r>
            <a:r>
              <a:rPr lang="en-US" dirty="0" err="1" smtClean="0"/>
              <a:t>l’interface</a:t>
            </a:r>
            <a:r>
              <a:rPr lang="en-US" baseline="0" dirty="0" smtClean="0"/>
              <a:t> de Management REST avec la console </a:t>
            </a:r>
            <a:r>
              <a:rPr lang="en-US" baseline="0" dirty="0" err="1" smtClean="0"/>
              <a:t>basée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 Angular JS</a:t>
            </a:r>
          </a:p>
          <a:p>
            <a:endParaRPr lang="en-US" baseline="0" dirty="0" smtClean="0"/>
          </a:p>
          <a:p>
            <a:r>
              <a:rPr lang="en-US" baseline="0" dirty="0" smtClean="0"/>
              <a:t>(Note Vincent : </a:t>
            </a:r>
            <a:r>
              <a:rPr lang="en-US" baseline="0" dirty="0" err="1" smtClean="0"/>
              <a:t>passe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très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partie</a:t>
            </a:r>
            <a:r>
              <a:rPr lang="en-US" baseline="0" dirty="0" smtClean="0"/>
              <a:t> structure, en tout </a:t>
            </a:r>
            <a:r>
              <a:rPr lang="en-US" baseline="0" dirty="0" err="1" smtClean="0"/>
              <a:t>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 les aspects techniques)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3EEF2-9C9E-8B4B-8461-785B6A10BAA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794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Faudra</a:t>
            </a:r>
            <a:r>
              <a:rPr lang="en-US" dirty="0" smtClean="0"/>
              <a:t> </a:t>
            </a:r>
            <a:r>
              <a:rPr lang="en-US" dirty="0" err="1" smtClean="0"/>
              <a:t>quand</a:t>
            </a:r>
            <a:r>
              <a:rPr lang="en-US" dirty="0" smtClean="0"/>
              <a:t> </a:t>
            </a:r>
            <a:r>
              <a:rPr lang="en-US" dirty="0" err="1" smtClean="0"/>
              <a:t>même</a:t>
            </a:r>
            <a:r>
              <a:rPr lang="en-US" dirty="0" smtClean="0"/>
              <a:t> faire </a:t>
            </a:r>
            <a:r>
              <a:rPr lang="en-US" dirty="0" err="1" smtClean="0"/>
              <a:t>une</a:t>
            </a:r>
            <a:r>
              <a:rPr lang="en-US" dirty="0" smtClean="0"/>
              <a:t> demo Live </a:t>
            </a:r>
            <a:r>
              <a:rPr lang="en-US" dirty="0" err="1" smtClean="0"/>
              <a:t>si</a:t>
            </a:r>
            <a:r>
              <a:rPr lang="en-US" dirty="0" smtClean="0"/>
              <a:t> possible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3EEF2-9C9E-8B4B-8461-785B6A10BAA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794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3EEF2-9C9E-8B4B-8461-785B6A10BAA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794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3EEF2-9C9E-8B4B-8461-785B6A10BAA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794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3EEF2-9C9E-8B4B-8461-785B6A10BAA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794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3EEF2-9C9E-8B4B-8461-785B6A10BAA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794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3EEF2-9C9E-8B4B-8461-785B6A10BAA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794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DDE5DB-81A6-664E-8E34-5FDE748D4A36}" type="datetimeFigureOut">
              <a:rPr lang="fr-FR" smtClean="0"/>
              <a:t>22/05/14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B73BE1-F6EE-E34F-8FBD-6CD31A6926F4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6" descr="page gar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338" y="5603759"/>
            <a:ext cx="3413997" cy="106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fr-FR" dirty="0" smtClean="0"/>
              <a:t>Portail Life - </a:t>
            </a:r>
            <a:r>
              <a:rPr lang="fr-FR" dirty="0" err="1" smtClean="0"/>
              <a:t>Presentation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B73BE1-F6EE-E34F-8FBD-6CD31A6926F4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67926"/>
          </a:xfrm>
          <a:prstGeom prst="rect">
            <a:avLst/>
          </a:prstGeom>
          <a:gradFill flip="none" rotWithShape="1">
            <a:gsLst>
              <a:gs pos="0">
                <a:srgbClr val="0476A1"/>
              </a:gs>
              <a:gs pos="100000">
                <a:srgbClr val="49A5C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logo_geomatysv3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22"/>
          <a:stretch/>
        </p:blipFill>
        <p:spPr>
          <a:xfrm>
            <a:off x="7638815" y="65853"/>
            <a:ext cx="1392206" cy="49758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14170"/>
            <a:ext cx="9144000" cy="88698"/>
          </a:xfrm>
          <a:prstGeom prst="rect">
            <a:avLst/>
          </a:prstGeom>
          <a:solidFill>
            <a:srgbClr val="47474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1"/>
            <a:ext cx="9144000" cy="6352689"/>
          </a:xfrm>
          <a:prstGeom prst="rect">
            <a:avLst/>
          </a:prstGeom>
          <a:gradFill flip="none" rotWithShape="1">
            <a:gsLst>
              <a:gs pos="0">
                <a:srgbClr val="0476A1"/>
              </a:gs>
              <a:gs pos="100000">
                <a:srgbClr val="49A5C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40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6265333"/>
            <a:ext cx="9144000" cy="176054"/>
          </a:xfrm>
          <a:prstGeom prst="rect">
            <a:avLst/>
          </a:prstGeom>
          <a:solidFill>
            <a:srgbClr val="47474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_geomatysv3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22"/>
          <a:stretch/>
        </p:blipFill>
        <p:spPr>
          <a:xfrm>
            <a:off x="7638815" y="65853"/>
            <a:ext cx="1392206" cy="49758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6275" y="268524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5400" b="1" cap="all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Titre Section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65125" y="643987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fr-FR" dirty="0" smtClean="0"/>
              <a:t>Portail Life - </a:t>
            </a:r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897421" y="6436796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4B73BE1-F6EE-E34F-8FBD-6CD31A6926F4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544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771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5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omatys.com" TargetMode="External"/><Relationship Id="rId4" Type="http://schemas.openxmlformats.org/officeDocument/2006/relationships/hyperlink" Target="http://www.constellation-sdi.org" TargetMode="External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17690" y="923260"/>
            <a:ext cx="339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Arial"/>
                <a:cs typeface="Arial"/>
              </a:rPr>
              <a:t>FOSS4G FR	</a:t>
            </a:r>
            <a:endParaRPr lang="fr-FR" sz="4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7097" y="1619252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Arial"/>
                <a:cs typeface="Arial"/>
              </a:rPr>
              <a:t>Vincent </a:t>
            </a:r>
            <a:r>
              <a:rPr lang="fr-FR" b="1" dirty="0" err="1" smtClean="0">
                <a:solidFill>
                  <a:schemeClr val="bg1"/>
                </a:solidFill>
                <a:latin typeface="Arial"/>
                <a:cs typeface="Arial"/>
              </a:rPr>
              <a:t>Heurteaux</a:t>
            </a:r>
            <a:endParaRPr lang="fr-FR" b="1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fr-FR" b="1" dirty="0" smtClean="0">
                <a:solidFill>
                  <a:schemeClr val="bg1"/>
                </a:solidFill>
                <a:latin typeface="Arial"/>
                <a:cs typeface="Arial"/>
              </a:rPr>
              <a:t>Frédéric </a:t>
            </a:r>
            <a:r>
              <a:rPr lang="fr-FR" b="1" dirty="0" smtClean="0">
                <a:solidFill>
                  <a:schemeClr val="bg1"/>
                </a:solidFill>
                <a:latin typeface="Arial"/>
                <a:cs typeface="Arial"/>
              </a:rPr>
              <a:t>Houbie</a:t>
            </a:r>
            <a:endParaRPr lang="fr-FR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9175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8622080" y="6565079"/>
            <a:ext cx="249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7AD17D4-4B2F-5E4F-A585-52A887BE543D}" type="slidenum">
              <a:rPr lang="fr-FR" sz="1000" smtClean="0">
                <a:solidFill>
                  <a:srgbClr val="474747"/>
                </a:solidFill>
              </a:rPr>
              <a:t>10</a:t>
            </a:fld>
            <a:endParaRPr lang="fr-FR" sz="1000" dirty="0">
              <a:solidFill>
                <a:srgbClr val="474747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91913" y="113990"/>
            <a:ext cx="2307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  <a:latin typeface="Arial"/>
                <a:cs typeface="Arial"/>
              </a:rPr>
              <a:t>Constellation SDI</a:t>
            </a:r>
            <a:endParaRPr lang="fr-FR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800848" y="9339182"/>
            <a:ext cx="276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sp>
        <p:nvSpPr>
          <p:cNvPr id="17" name="AutoShape 12" descr="https://s3.amazonaws.com/media.jetstrap.com/tkEpFxbnSLadl2QRyf8F_Cstl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Image 1" descr="Capture d’écran 2014-05-21 à 23.15.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726"/>
            <a:ext cx="9144000" cy="638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90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8622080" y="6565079"/>
            <a:ext cx="249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7AD17D4-4B2F-5E4F-A585-52A887BE543D}" type="slidenum">
              <a:rPr lang="fr-FR" sz="1000" smtClean="0">
                <a:solidFill>
                  <a:srgbClr val="474747"/>
                </a:solidFill>
              </a:rPr>
              <a:t>11</a:t>
            </a:fld>
            <a:endParaRPr lang="fr-FR" sz="1000" dirty="0">
              <a:solidFill>
                <a:srgbClr val="474747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91913" y="113990"/>
            <a:ext cx="455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  <a:latin typeface="Arial"/>
                <a:cs typeface="Arial"/>
              </a:rPr>
              <a:t>Constellation SDI, que fait-on avec?</a:t>
            </a:r>
            <a:endParaRPr lang="fr-FR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800848" y="9339182"/>
            <a:ext cx="276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sp>
        <p:nvSpPr>
          <p:cNvPr id="17" name="AutoShape 12" descr="https://s3.amazonaws.com/media.jetstrap.com/tkEpFxbnSLadl2QRyf8F_Cstl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50" y="970770"/>
            <a:ext cx="7424223" cy="559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1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8622080" y="6565079"/>
            <a:ext cx="249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7AD17D4-4B2F-5E4F-A585-52A887BE543D}" type="slidenum">
              <a:rPr lang="fr-FR" sz="1000" smtClean="0">
                <a:solidFill>
                  <a:srgbClr val="474747"/>
                </a:solidFill>
              </a:rPr>
              <a:t>12</a:t>
            </a:fld>
            <a:endParaRPr lang="fr-FR" sz="1000" dirty="0">
              <a:solidFill>
                <a:srgbClr val="474747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91913" y="113990"/>
            <a:ext cx="5143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  <a:latin typeface="Arial"/>
                <a:cs typeface="Arial"/>
              </a:rPr>
              <a:t>Constellation Desktop, que fait-on avec?</a:t>
            </a:r>
            <a:endParaRPr lang="fr-FR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800848" y="9339182"/>
            <a:ext cx="276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sp>
        <p:nvSpPr>
          <p:cNvPr id="17" name="AutoShape 12" descr="https://s3.amazonaws.com/media.jetstrap.com/tkEpFxbnSLadl2QRyf8F_Cstl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age 2" descr="Capture d’écran 2014-05-21 à 23.23.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62" y="1089973"/>
            <a:ext cx="9205262" cy="332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6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1" name="Image 10" descr="Capture d’écran 2014-05-22 à 07.56.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2" y="727834"/>
            <a:ext cx="8964706" cy="61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0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Image 7" descr="Capture d’écran 2014-05-22 à 07.37.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1" y="717176"/>
            <a:ext cx="9025267" cy="61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98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487333" y="952970"/>
            <a:ext cx="3894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hlinkClick r:id="rId3"/>
            </a:endParaRPr>
          </a:p>
          <a:p>
            <a:r>
              <a:rPr lang="en-US" sz="2000" dirty="0" smtClean="0">
                <a:hlinkClick r:id="rId3"/>
              </a:rPr>
              <a:t>contact@geomatys.com</a:t>
            </a:r>
          </a:p>
          <a:p>
            <a:endParaRPr lang="en-US" sz="2000" dirty="0">
              <a:hlinkClick r:id="rId3"/>
            </a:endParaRPr>
          </a:p>
          <a:p>
            <a:r>
              <a:rPr lang="en-US" sz="2000" dirty="0" smtClean="0">
                <a:hlinkClick r:id="rId3"/>
              </a:rPr>
              <a:t>http://www.geomatys.com</a:t>
            </a:r>
            <a:endParaRPr lang="en-US" sz="2000" dirty="0" smtClean="0"/>
          </a:p>
          <a:p>
            <a:r>
              <a:rPr lang="en-US" sz="2000" dirty="0" smtClean="0">
                <a:hlinkClick r:id="rId4"/>
              </a:rPr>
              <a:t>http://www.constellation-sdi.org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5" name="ZoneTexte 4"/>
          <p:cNvSpPr txBox="1"/>
          <p:nvPr/>
        </p:nvSpPr>
        <p:spPr>
          <a:xfrm>
            <a:off x="8622080" y="6565079"/>
            <a:ext cx="249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7AD17D4-4B2F-5E4F-A585-52A887BE543D}" type="slidenum">
              <a:rPr lang="fr-FR" sz="1000" smtClean="0">
                <a:solidFill>
                  <a:srgbClr val="474747"/>
                </a:solidFill>
              </a:rPr>
              <a:t>15</a:t>
            </a:fld>
            <a:endParaRPr lang="fr-FR" sz="1000" dirty="0">
              <a:solidFill>
                <a:srgbClr val="474747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91913" y="113990"/>
            <a:ext cx="1167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  <a:latin typeface="Arial"/>
                <a:cs typeface="Arial"/>
              </a:rPr>
              <a:t>The end</a:t>
            </a:r>
            <a:endParaRPr lang="fr-FR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800848" y="9339182"/>
            <a:ext cx="276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sp>
        <p:nvSpPr>
          <p:cNvPr id="17" name="AutoShape 12" descr="https://s3.amazonaws.com/media.jetstrap.com/tkEpFxbnSLadl2QRyf8F_Cstl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75" y="952970"/>
            <a:ext cx="4445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84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8622080" y="6565079"/>
            <a:ext cx="249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7AD17D4-4B2F-5E4F-A585-52A887BE543D}" type="slidenum">
              <a:rPr lang="fr-FR" sz="1000" smtClean="0">
                <a:solidFill>
                  <a:srgbClr val="474747"/>
                </a:solidFill>
              </a:rPr>
              <a:t>2</a:t>
            </a:fld>
            <a:endParaRPr lang="fr-FR" sz="1000" dirty="0">
              <a:solidFill>
                <a:srgbClr val="474747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91913" y="113990"/>
            <a:ext cx="2831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  <a:latin typeface="Arial"/>
                <a:cs typeface="Arial"/>
              </a:rPr>
              <a:t>Geomatys, c’est qui ?</a:t>
            </a:r>
            <a:endParaRPr lang="fr-FR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29455" y="1029026"/>
            <a:ext cx="8260294" cy="606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476A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/>
                <a:cs typeface="Arial"/>
              </a:rPr>
              <a:t>Société basée à Arles depuis 2005</a:t>
            </a:r>
          </a:p>
          <a:p>
            <a:pPr marL="342900" indent="-342900">
              <a:lnSpc>
                <a:spcPct val="150000"/>
              </a:lnSpc>
              <a:buClr>
                <a:srgbClr val="0476A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/>
                <a:cs typeface="Arial"/>
              </a:rPr>
              <a:t>Centre de développement </a:t>
            </a:r>
            <a:r>
              <a:rPr lang="fr-FR" sz="2000" dirty="0">
                <a:latin typeface="Arial"/>
                <a:cs typeface="Arial"/>
              </a:rPr>
              <a:t>à Montpellier (20 </a:t>
            </a:r>
            <a:r>
              <a:rPr lang="fr-FR" sz="2000" dirty="0" smtClean="0">
                <a:latin typeface="Arial"/>
                <a:cs typeface="Arial"/>
              </a:rPr>
              <a:t>personnes)</a:t>
            </a:r>
          </a:p>
          <a:p>
            <a:pPr marL="342900" indent="-342900">
              <a:lnSpc>
                <a:spcPct val="150000"/>
              </a:lnSpc>
              <a:buClr>
                <a:srgbClr val="0476A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/>
                <a:cs typeface="Arial"/>
              </a:rPr>
              <a:t>Activités : Consultance, Projets, UX Design, Standardisation</a:t>
            </a:r>
          </a:p>
          <a:p>
            <a:pPr marL="342900" indent="-342900">
              <a:lnSpc>
                <a:spcPct val="150000"/>
              </a:lnSpc>
              <a:buClr>
                <a:srgbClr val="0476A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/>
                <a:cs typeface="Arial"/>
              </a:rPr>
              <a:t>Marchés visés : </a:t>
            </a:r>
          </a:p>
          <a:p>
            <a:pPr marL="800100" lvl="1" indent="-342900">
              <a:lnSpc>
                <a:spcPct val="150000"/>
              </a:lnSpc>
              <a:buClr>
                <a:srgbClr val="0476A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/>
                <a:cs typeface="Arial"/>
              </a:rPr>
              <a:t>Défense, </a:t>
            </a:r>
          </a:p>
          <a:p>
            <a:pPr marL="800100" lvl="1" indent="-342900">
              <a:lnSpc>
                <a:spcPct val="150000"/>
              </a:lnSpc>
              <a:buClr>
                <a:srgbClr val="0476A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/>
                <a:cs typeface="Arial"/>
              </a:rPr>
              <a:t>Observation de la terre, </a:t>
            </a:r>
          </a:p>
          <a:p>
            <a:pPr marL="800100" lvl="1" indent="-342900">
              <a:lnSpc>
                <a:spcPct val="150000"/>
              </a:lnSpc>
              <a:buClr>
                <a:srgbClr val="0476A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/>
                <a:cs typeface="Arial"/>
              </a:rPr>
              <a:t>Biodiversité et environnement</a:t>
            </a:r>
          </a:p>
          <a:p>
            <a:pPr marL="342900" indent="-342900">
              <a:lnSpc>
                <a:spcPct val="150000"/>
              </a:lnSpc>
              <a:buClr>
                <a:srgbClr val="0476A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/>
                <a:cs typeface="Arial"/>
              </a:rPr>
              <a:t>Socle logiciel : Apache SIS / </a:t>
            </a:r>
            <a:r>
              <a:rPr lang="fr-FR" sz="2000" dirty="0" err="1" smtClean="0">
                <a:latin typeface="Arial"/>
                <a:cs typeface="Arial"/>
              </a:rPr>
              <a:t>GeoToolkit</a:t>
            </a:r>
            <a:r>
              <a:rPr lang="fr-FR" sz="2000" dirty="0" smtClean="0">
                <a:latin typeface="Arial"/>
                <a:cs typeface="Arial"/>
              </a:rPr>
              <a:t> / Constellation Suite</a:t>
            </a:r>
          </a:p>
          <a:p>
            <a:pPr marL="342900" indent="-342900">
              <a:lnSpc>
                <a:spcPct val="150000"/>
              </a:lnSpc>
              <a:buClr>
                <a:srgbClr val="0476A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/>
                <a:cs typeface="Arial"/>
              </a:rPr>
              <a:t>Spécialités: </a:t>
            </a:r>
          </a:p>
          <a:p>
            <a:pPr marL="800100" lvl="1" indent="-342900">
              <a:lnSpc>
                <a:spcPct val="150000"/>
              </a:lnSpc>
              <a:buClr>
                <a:srgbClr val="0476A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/>
                <a:cs typeface="Arial"/>
              </a:rPr>
              <a:t>Expertise métier</a:t>
            </a:r>
          </a:p>
          <a:p>
            <a:pPr marL="800100" lvl="1" indent="-342900">
              <a:lnSpc>
                <a:spcPct val="150000"/>
              </a:lnSpc>
              <a:buClr>
                <a:srgbClr val="0476A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/>
                <a:cs typeface="Arial"/>
              </a:rPr>
              <a:t>Maitrise totale du socle</a:t>
            </a:r>
          </a:p>
          <a:p>
            <a:pPr marL="800100" lvl="1" indent="-342900">
              <a:lnSpc>
                <a:spcPct val="150000"/>
              </a:lnSpc>
              <a:buClr>
                <a:srgbClr val="0476A1"/>
              </a:buClr>
              <a:buSzPct val="120000"/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/>
                <a:cs typeface="Arial"/>
              </a:rPr>
              <a:t>Interopérabilité (membre OGC et AFNOR/ISO) </a:t>
            </a:r>
          </a:p>
          <a:p>
            <a:pPr>
              <a:lnSpc>
                <a:spcPct val="150000"/>
              </a:lnSpc>
              <a:buClr>
                <a:srgbClr val="0476A1"/>
              </a:buClr>
              <a:buSzPct val="120000"/>
            </a:pPr>
            <a:endParaRPr lang="fr-FR" sz="2000" dirty="0" smtClean="0">
              <a:latin typeface="Arial"/>
              <a:cs typeface="Arial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800848" y="9339182"/>
            <a:ext cx="276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sp>
        <p:nvSpPr>
          <p:cNvPr id="17" name="AutoShape 12" descr="https://s3.amazonaws.com/media.jetstrap.com/tkEpFxbnSLadl2QRyf8F_Cstl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64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8622080" y="6565079"/>
            <a:ext cx="249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7AD17D4-4B2F-5E4F-A585-52A887BE543D}" type="slidenum">
              <a:rPr lang="fr-FR" sz="1000" smtClean="0">
                <a:solidFill>
                  <a:srgbClr val="474747"/>
                </a:solidFill>
              </a:rPr>
              <a:t>3</a:t>
            </a:fld>
            <a:endParaRPr lang="fr-FR" sz="1000" dirty="0">
              <a:solidFill>
                <a:srgbClr val="474747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91913" y="113990"/>
            <a:ext cx="2878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  <a:latin typeface="Arial"/>
                <a:cs typeface="Arial"/>
              </a:rPr>
              <a:t>Socle logiciel maitrisé</a:t>
            </a:r>
            <a:endParaRPr lang="fr-FR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800848" y="9339182"/>
            <a:ext cx="276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sp>
        <p:nvSpPr>
          <p:cNvPr id="17" name="AutoShape 12" descr="https://s3.amazonaws.com/media.jetstrap.com/tkEpFxbnSLadl2QRyf8F_Cstl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Picture 2" descr="http://sis.apache.org/img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42" y="2331850"/>
            <a:ext cx="1016634" cy="10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111" y="2846602"/>
            <a:ext cx="3499278" cy="1403262"/>
          </a:xfrm>
          <a:prstGeom prst="rect">
            <a:avLst/>
          </a:prstGeom>
        </p:spPr>
      </p:pic>
      <p:pic>
        <p:nvPicPr>
          <p:cNvPr id="6146" name="Picture 2" descr="http://www.geomatys.com/img/appli_geoap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5" y="3726410"/>
            <a:ext cx="1354434" cy="10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geomatys.com/img/appli_geotoolki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401" y="2145139"/>
            <a:ext cx="1454834" cy="31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 rot="1114555">
            <a:off x="7071846" y="2240270"/>
            <a:ext cx="7467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accent3">
                    <a:lumMod val="75000"/>
                  </a:schemeClr>
                </a:solidFill>
              </a:rPr>
              <a:t>SDI</a:t>
            </a:r>
            <a:endParaRPr lang="en-GB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 rot="20737664">
            <a:off x="4544598" y="2269015"/>
            <a:ext cx="15937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Desktop</a:t>
            </a:r>
            <a:endParaRPr lang="en-GB" sz="3200" b="1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 rot="667196">
            <a:off x="4541944" y="4260596"/>
            <a:ext cx="12151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accent6"/>
                </a:solidFill>
              </a:rPr>
              <a:t>Portal</a:t>
            </a:r>
            <a:endParaRPr lang="en-GB" sz="3200" b="1" dirty="0">
              <a:solidFill>
                <a:schemeClr val="accent6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 rot="20159105">
            <a:off x="6441197" y="4237580"/>
            <a:ext cx="13923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rgbClr val="0000FF"/>
                </a:solidFill>
              </a:rPr>
              <a:t>Mobile</a:t>
            </a:r>
            <a:endParaRPr lang="en-GB" sz="3200" b="1" dirty="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19843999">
            <a:off x="715839" y="3517903"/>
            <a:ext cx="6691906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rPr>
              <a:t>Logiciel libre</a:t>
            </a:r>
            <a:endParaRPr lang="en-GB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583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/>
      <p:bldP spid="18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8622080" y="6565079"/>
            <a:ext cx="249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7AD17D4-4B2F-5E4F-A585-52A887BE543D}" type="slidenum">
              <a:rPr lang="fr-FR" sz="1000" smtClean="0">
                <a:solidFill>
                  <a:srgbClr val="474747"/>
                </a:solidFill>
              </a:rPr>
              <a:t>4</a:t>
            </a:fld>
            <a:endParaRPr lang="fr-FR" sz="1000" dirty="0">
              <a:solidFill>
                <a:srgbClr val="474747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91913" y="113990"/>
            <a:ext cx="2307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  <a:latin typeface="Arial"/>
                <a:cs typeface="Arial"/>
              </a:rPr>
              <a:t>Constellation SDI</a:t>
            </a:r>
            <a:endParaRPr lang="fr-FR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800848" y="9339182"/>
            <a:ext cx="276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sp>
        <p:nvSpPr>
          <p:cNvPr id="17" name="AutoShape 12" descr="https://s3.amazonaws.com/media.jetstrap.com/tkEpFxbnSLadl2QRyf8F_Cstl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e 3"/>
          <p:cNvGrpSpPr/>
          <p:nvPr/>
        </p:nvGrpSpPr>
        <p:grpSpPr>
          <a:xfrm>
            <a:off x="413582" y="1387603"/>
            <a:ext cx="8320009" cy="4959920"/>
            <a:chOff x="413582" y="1387603"/>
            <a:chExt cx="8320009" cy="4959920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582" y="1387603"/>
              <a:ext cx="8320009" cy="4959920"/>
            </a:xfrm>
            <a:prstGeom prst="rect">
              <a:avLst/>
            </a:prstGeom>
          </p:spPr>
        </p:pic>
        <p:pic>
          <p:nvPicPr>
            <p:cNvPr id="12" name="Picture 2" descr="http://sis.apache.org/img/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971" y="2943812"/>
              <a:ext cx="492819" cy="499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937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8622080" y="6565079"/>
            <a:ext cx="249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7AD17D4-4B2F-5E4F-A585-52A887BE543D}" type="slidenum">
              <a:rPr lang="fr-FR" sz="1000" smtClean="0">
                <a:solidFill>
                  <a:srgbClr val="474747"/>
                </a:solidFill>
              </a:rPr>
              <a:t>5</a:t>
            </a:fld>
            <a:endParaRPr lang="fr-FR" sz="1000" dirty="0">
              <a:solidFill>
                <a:srgbClr val="474747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91913" y="113990"/>
            <a:ext cx="2307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  <a:latin typeface="Arial"/>
                <a:cs typeface="Arial"/>
              </a:rPr>
              <a:t>Constellation SDI</a:t>
            </a:r>
            <a:endParaRPr lang="fr-FR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800848" y="9339182"/>
            <a:ext cx="276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sp>
        <p:nvSpPr>
          <p:cNvPr id="17" name="AutoShape 12" descr="https://s3.amazonaws.com/media.jetstrap.com/tkEpFxbnSLadl2QRyf8F_Cstl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age 2" descr="Capture d’écran 2014-05-21 à 23.10.4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9" y="718022"/>
            <a:ext cx="8683624" cy="609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76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8622080" y="6565079"/>
            <a:ext cx="249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7AD17D4-4B2F-5E4F-A585-52A887BE543D}" type="slidenum">
              <a:rPr lang="fr-FR" sz="1000" smtClean="0">
                <a:solidFill>
                  <a:srgbClr val="474747"/>
                </a:solidFill>
              </a:rPr>
              <a:t>6</a:t>
            </a:fld>
            <a:endParaRPr lang="fr-FR" sz="1000" dirty="0">
              <a:solidFill>
                <a:srgbClr val="474747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91913" y="113990"/>
            <a:ext cx="2307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  <a:latin typeface="Arial"/>
                <a:cs typeface="Arial"/>
              </a:rPr>
              <a:t>Constellation SDI</a:t>
            </a:r>
            <a:endParaRPr lang="fr-FR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800848" y="9339182"/>
            <a:ext cx="276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sp>
        <p:nvSpPr>
          <p:cNvPr id="17" name="AutoShape 12" descr="https://s3.amazonaws.com/media.jetstrap.com/tkEpFxbnSLadl2QRyf8F_Cstl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Image 1" descr="Capture d’écran 2014-05-21 à 23.11.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62" y="730480"/>
            <a:ext cx="8524881" cy="598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53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8622080" y="6565079"/>
            <a:ext cx="249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7AD17D4-4B2F-5E4F-A585-52A887BE543D}" type="slidenum">
              <a:rPr lang="fr-FR" sz="1000" smtClean="0">
                <a:solidFill>
                  <a:srgbClr val="474747"/>
                </a:solidFill>
              </a:rPr>
              <a:t>7</a:t>
            </a:fld>
            <a:endParaRPr lang="fr-FR" sz="1000" dirty="0">
              <a:solidFill>
                <a:srgbClr val="474747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91913" y="113990"/>
            <a:ext cx="2307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  <a:latin typeface="Arial"/>
                <a:cs typeface="Arial"/>
              </a:rPr>
              <a:t>Constellation SDI</a:t>
            </a:r>
            <a:endParaRPr lang="fr-FR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800848" y="9339182"/>
            <a:ext cx="276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sp>
        <p:nvSpPr>
          <p:cNvPr id="17" name="AutoShape 12" descr="https://s3.amazonaws.com/media.jetstrap.com/tkEpFxbnSLadl2QRyf8F_Cstl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Image 3" descr="Capture d’écran 2014-05-21 à 23.11.5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3" y="882592"/>
            <a:ext cx="8988425" cy="554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6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8622080" y="6565079"/>
            <a:ext cx="249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7AD17D4-4B2F-5E4F-A585-52A887BE543D}" type="slidenum">
              <a:rPr lang="fr-FR" sz="1000" smtClean="0">
                <a:solidFill>
                  <a:srgbClr val="474747"/>
                </a:solidFill>
              </a:rPr>
              <a:t>8</a:t>
            </a:fld>
            <a:endParaRPr lang="fr-FR" sz="1000" dirty="0">
              <a:solidFill>
                <a:srgbClr val="474747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91913" y="113990"/>
            <a:ext cx="2307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  <a:latin typeface="Arial"/>
                <a:cs typeface="Arial"/>
              </a:rPr>
              <a:t>Constellation SDI</a:t>
            </a:r>
            <a:endParaRPr lang="fr-FR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800848" y="9339182"/>
            <a:ext cx="276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sp>
        <p:nvSpPr>
          <p:cNvPr id="17" name="AutoShape 12" descr="https://s3.amazonaws.com/media.jetstrap.com/tkEpFxbnSLadl2QRyf8F_Cstl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Image 1" descr="Capture d’écran 2014-05-21 à 23.12.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8" y="764600"/>
            <a:ext cx="8683625" cy="609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5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8622080" y="6565079"/>
            <a:ext cx="249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7AD17D4-4B2F-5E4F-A585-52A887BE543D}" type="slidenum">
              <a:rPr lang="fr-FR" sz="1000" smtClean="0">
                <a:solidFill>
                  <a:srgbClr val="474747"/>
                </a:solidFill>
              </a:rPr>
              <a:t>9</a:t>
            </a:fld>
            <a:endParaRPr lang="fr-FR" sz="1000" dirty="0">
              <a:solidFill>
                <a:srgbClr val="474747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91913" y="113990"/>
            <a:ext cx="2307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  <a:latin typeface="Arial"/>
                <a:cs typeface="Arial"/>
              </a:rPr>
              <a:t>Constellation SDI</a:t>
            </a:r>
            <a:endParaRPr lang="fr-FR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800848" y="9339182"/>
            <a:ext cx="276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sp>
        <p:nvSpPr>
          <p:cNvPr id="17" name="AutoShape 12" descr="https://s3.amazonaws.com/media.jetstrap.com/tkEpFxbnSLadl2QRyf8F_Cstl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age 2" descr="Capture d’écran 2014-05-21 à 23.15.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1212"/>
            <a:ext cx="9144000" cy="598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45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oir">
  <a:themeElements>
    <a:clrScheme name="Personnalisée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8ACE8"/>
      </a:accent1>
      <a:accent2>
        <a:srgbClr val="F19030"/>
      </a:accent2>
      <a:accent3>
        <a:srgbClr val="C7D53C"/>
      </a:accent3>
      <a:accent4>
        <a:srgbClr val="0476A1"/>
      </a:accent4>
      <a:accent5>
        <a:srgbClr val="66666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21738</TotalTime>
  <Words>493</Words>
  <Application>Microsoft Macintosh PowerPoint</Application>
  <PresentationFormat>Présentation à l'écran (4:3)</PresentationFormat>
  <Paragraphs>97</Paragraphs>
  <Slides>15</Slides>
  <Notes>12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6" baseType="lpstr">
      <vt:lpstr>Noir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>Geomatys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Constellation Foss4G fr 2014</dc:title>
  <dc:subject/>
  <dc:creator>Frédéric Houbie</dc:creator>
  <cp:keywords/>
  <dc:description/>
  <cp:lastModifiedBy>Frédéric Houbie</cp:lastModifiedBy>
  <cp:revision>139</cp:revision>
  <dcterms:created xsi:type="dcterms:W3CDTF">2013-02-11T16:18:01Z</dcterms:created>
  <dcterms:modified xsi:type="dcterms:W3CDTF">2014-05-22T08:28:04Z</dcterms:modified>
  <cp:category>Worshop Constellation</cp:category>
</cp:coreProperties>
</file>